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7" r:id="rId2"/>
    <p:sldId id="257" r:id="rId3"/>
    <p:sldId id="258" r:id="rId4"/>
    <p:sldId id="262" r:id="rId5"/>
    <p:sldId id="259" r:id="rId6"/>
    <p:sldId id="266" r:id="rId7"/>
    <p:sldId id="274" r:id="rId8"/>
    <p:sldId id="261" r:id="rId9"/>
    <p:sldId id="263" r:id="rId10"/>
    <p:sldId id="275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1056" userDrawn="1">
          <p15:clr>
            <a:srgbClr val="A4A3A4"/>
          </p15:clr>
        </p15:guide>
        <p15:guide id="3" pos="42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4"/>
    <p:restoredTop sz="57245"/>
  </p:normalViewPr>
  <p:slideViewPr>
    <p:cSldViewPr snapToGrid="0" snapToObjects="1" showGuides="1">
      <p:cViewPr>
        <p:scale>
          <a:sx n="120" d="100"/>
          <a:sy n="120" d="100"/>
        </p:scale>
        <p:origin x="-144" y="-2376"/>
      </p:cViewPr>
      <p:guideLst>
        <p:guide orient="horz" pos="2136"/>
        <p:guide pos="1056"/>
        <p:guide pos="42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4.tiff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191BC-5B5E-0A4C-826D-AE772ECA8DD0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EDE01-27AB-BB4C-9C82-15F0B476D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203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aging/aginginfo/alzheimers.htm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my name is Nicolas Andrade…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86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first neural network architecture used to classify the data was a standard fully-connected deep neural network.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Input data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variable number of ROIs that were flattened into a design matrix and propagated through  3 hidden layers and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output.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input ROIs were selected based on SVM results which suggested the ROIs that were most predictive.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Classified test set as a function of the number of input 3D ROIs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Hidden units, activations, and optimization hyperparameters were selected by validation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Adam optimizer was used.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28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Results of the ROI deep neural network</a:t>
            </a:r>
          </a:p>
          <a:p>
            <a:endParaRPr lang="en-US" dirty="0"/>
          </a:p>
          <a:p>
            <a:r>
              <a:rPr lang="en-US" dirty="0"/>
              <a:t>On the left we give the training, validation, and test accuracies as a function of the number of input ROIs. </a:t>
            </a:r>
          </a:p>
          <a:p>
            <a:endParaRPr lang="en-US" dirty="0"/>
          </a:p>
          <a:p>
            <a:r>
              <a:rPr lang="en-US" dirty="0"/>
              <a:t>In one case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high validation accuracy of 84%</a:t>
            </a:r>
          </a:p>
          <a:p>
            <a:r>
              <a:rPr lang="en-US" dirty="0"/>
              <a:t>BUT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best test accuracy was 66%, for this case.</a:t>
            </a:r>
          </a:p>
          <a:p>
            <a:r>
              <a:rPr lang="en-US" dirty="0" err="1"/>
              <a:t>Hightest</a:t>
            </a:r>
            <a:r>
              <a:rPr lang="en-US" dirty="0"/>
              <a:t> test accuracy </a:t>
            </a:r>
            <a:r>
              <a:rPr lang="en-US" dirty="0">
                <a:sym typeface="Wingdings" pitchFamily="2" charset="2"/>
              </a:rPr>
              <a:t> 74%</a:t>
            </a:r>
            <a:endParaRPr lang="en-US" dirty="0"/>
          </a:p>
          <a:p>
            <a:endParaRPr lang="en-US" dirty="0"/>
          </a:p>
          <a:p>
            <a:r>
              <a:rPr lang="en-US" dirty="0"/>
              <a:t>Hyperparameter optimization gave large range of values for both accuracy and validation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15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second neural network architecture we tried was a convolutional neural network with input 3D ROI images.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Once again, the number of ROIs were increased stepwise, but in this case a full 3D ROI image sees two convolutional layers before being flattened and concatenated as input to a 2 fully connected layers.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increase the training sample size, data augmentation was employed in the form of random rotations of the input 3D images.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Hidden units in the convolutional layers and optimization hyperparameters (learning rate, epochs) were selected by validation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Classified test set as a function of the number of input 3D ROIs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87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Results of the 3D ROI convolutional neural network</a:t>
            </a:r>
          </a:p>
          <a:p>
            <a:endParaRPr lang="en-US" dirty="0"/>
          </a:p>
          <a:p>
            <a:r>
              <a:rPr lang="en-US" dirty="0"/>
              <a:t>On the left we give the training, validation, and test accuracies as a function of the number of input ROIs. </a:t>
            </a:r>
          </a:p>
          <a:p>
            <a:endParaRPr lang="en-US" dirty="0"/>
          </a:p>
          <a:p>
            <a:r>
              <a:rPr lang="en-US" dirty="0"/>
              <a:t>In one case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high validation accuracy of 80%</a:t>
            </a:r>
          </a:p>
          <a:p>
            <a:r>
              <a:rPr lang="en-US" dirty="0"/>
              <a:t>BUT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best test accuracy was 69%, underperforming compared to the ROI DNN</a:t>
            </a:r>
          </a:p>
          <a:p>
            <a:endParaRPr lang="en-US" dirty="0"/>
          </a:p>
          <a:p>
            <a:r>
              <a:rPr lang="en-US" dirty="0"/>
              <a:t>However, during hyperparameter optimization, training seemed to be more consistent</a:t>
            </a:r>
          </a:p>
          <a:p>
            <a:r>
              <a:rPr lang="en-US" dirty="0"/>
              <a:t>	Validation still had a large range of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304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the last neural network architectures, full 3D MRI brain scans were used as input to the network.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Similar structure to previous, but batch normalization was employed after each convolutional layer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Adam optimizer,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activations,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augmentation consisted of random rotations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ONLY optimization hyperparameters (learning rate, training epochs) were selected by validation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final result gave a test accuracy of 66%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underperformed compared to the two previous architectures.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main limitation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this architecture was its slow speed which forbade extensive hyperparameter tuning.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19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According to the CDC, AD is 5</a:t>
            </a:r>
            <a:r>
              <a:rPr lang="en-US" baseline="30000" dirty="0"/>
              <a:t>th</a:t>
            </a:r>
            <a:r>
              <a:rPr lang="en-US" dirty="0"/>
              <a:t> leading cause of death for Americans 65yrs and older and projected to affect over 14million Americans in 2060</a:t>
            </a:r>
          </a:p>
          <a:p>
            <a:r>
              <a:rPr lang="en-US" dirty="0"/>
              <a:t>On the left we have a typical MRI scan from our dataset, it is preprocessed and has over 290 thousand non-zero voxels</a:t>
            </a:r>
          </a:p>
          <a:p>
            <a:r>
              <a:rPr lang="en-US" dirty="0"/>
              <a:t>On the right we have the Harvard-Oxford ATLAS depicting 45 regions of interest</a:t>
            </a:r>
          </a:p>
          <a:p>
            <a:endParaRPr lang="en-US" dirty="0"/>
          </a:p>
          <a:p>
            <a:r>
              <a:rPr lang="en-US" dirty="0"/>
              <a:t>------</a:t>
            </a:r>
          </a:p>
          <a:p>
            <a:endParaRPr lang="en-US" dirty="0"/>
          </a:p>
          <a:p>
            <a:r>
              <a:rPr lang="en-US" dirty="0"/>
              <a:t>Discuss motivation:</a:t>
            </a:r>
          </a:p>
          <a:p>
            <a:r>
              <a:rPr lang="en-US" dirty="0"/>
              <a:t>	</a:t>
            </a:r>
            <a:r>
              <a:rPr lang="en-US" dirty="0">
                <a:hlinkClick r:id="rId3"/>
              </a:rPr>
              <a:t>https://www.cdc.gov/aging/aginginfo/alzheimers.htm</a:t>
            </a:r>
            <a:endParaRPr lang="en-US" dirty="0"/>
          </a:p>
          <a:p>
            <a:r>
              <a:rPr lang="en-US" dirty="0"/>
              <a:t>	According to the CDC, AD is 5</a:t>
            </a:r>
            <a:r>
              <a:rPr lang="en-US" baseline="30000" dirty="0"/>
              <a:t>th</a:t>
            </a:r>
            <a:r>
              <a:rPr lang="en-US" dirty="0"/>
              <a:t> leading cause of death for Americans 65yrs and older and projected to affect over 14million Americans in 2060</a:t>
            </a:r>
          </a:p>
          <a:p>
            <a:endParaRPr lang="en-US" dirty="0"/>
          </a:p>
          <a:p>
            <a:r>
              <a:rPr lang="en-US" dirty="0"/>
              <a:t>DATA:</a:t>
            </a:r>
          </a:p>
          <a:p>
            <a:r>
              <a:rPr lang="en-US" dirty="0"/>
              <a:t>	On the left we have a typical MRI scan from our dataset, it is preprocessed and has over 290 thousand non-zero voxels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Harvard-Oxford ATLAS for ROI studies:</a:t>
            </a:r>
          </a:p>
          <a:p>
            <a:r>
              <a:rPr lang="en-US" dirty="0"/>
              <a:t>	On the right we have the Harvard-Oxford ATLAS depicting 45 regions of interest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84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excluded over 200 healthy patients based on their age since it would give an unbalanced and overoptimistic prediction accuracy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addition to MRI data we have Background data -- age, gender, and information from preprocessing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reserved 20% of the balanced data for a test set to prevent data leakage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SETS: 20% reserved for test set, 4 fold </a:t>
            </a:r>
            <a:r>
              <a:rPr lang="en-US" dirty="0" err="1"/>
              <a:t>kcross</a:t>
            </a:r>
            <a:r>
              <a:rPr lang="en-US" dirty="0"/>
              <a:t> validation (i.e. at a time 60% training, 20%) 20%=~39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42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performed 4 fold </a:t>
            </a:r>
            <a:r>
              <a:rPr lang="en-US" dirty="0" err="1"/>
              <a:t>kcross</a:t>
            </a:r>
            <a:r>
              <a:rPr lang="en-US" dirty="0"/>
              <a:t> validation on the voxels and background data to select the best model – we found that SVM with linear kernel worked best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Our most predictive region of interest, the anterior hippocampus, performed similar to the whole brain training with significantly less voxels. However, in both models we encountered significant overfitting.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42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visualize the whole brain weights, unsurprisingly we found that the hippocampus, the dark blue cluster, was a predictive feature. 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it is grayscale image we can interpret the sign of the weights, positive weights push decision towards AD label, while blue points towards CN.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Unsurp</a:t>
            </a:r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68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an attempt to combat overfitting we pursued principle component analysis, here we show a visualization of the first four </a:t>
            </a:r>
            <a:r>
              <a:rPr lang="en-US" dirty="0" err="1"/>
              <a:t>eigenbrains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–-</a:t>
            </a:r>
          </a:p>
          <a:p>
            <a:endParaRPr lang="en-US" dirty="0"/>
          </a:p>
          <a:p>
            <a:r>
              <a:rPr lang="en-US" dirty="0"/>
              <a:t> note here we cannot interpret the sign of the components, just the grouping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158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performed forward step selection on principal components + background data using a linear SVM, </a:t>
            </a:r>
          </a:p>
          <a:p>
            <a:r>
              <a:rPr lang="en-US" dirty="0"/>
              <a:t>we achieved nearly a 10% increase in validation accuracy compared to voxel based training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Brain 5, 13, 47, 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016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first four principal components selected, all </a:t>
            </a:r>
            <a:r>
              <a:rPr lang="en-US" dirty="0" err="1"/>
              <a:t>eigenbrains</a:t>
            </a:r>
            <a:r>
              <a:rPr lang="en-US" dirty="0"/>
              <a:t>, they all emphasize the cerebellum, anterior hippocampus, temporal lobe, or brain stem all thought to be affected by AD. </a:t>
            </a:r>
          </a:p>
          <a:p>
            <a:endParaRPr lang="en-US" dirty="0"/>
          </a:p>
          <a:p>
            <a:r>
              <a:rPr lang="en-US" dirty="0"/>
              <a:t>--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Brain 3 – Cerebellum, anterior hippocampus, temporal lobe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Brain 9 – Occipital pole blue</a:t>
            </a:r>
            <a:r>
              <a:rPr lang="en-US" dirty="0"/>
              <a:t>, temporal lobe </a:t>
            </a:r>
          </a:p>
          <a:p>
            <a:r>
              <a:rPr lang="en-US" dirty="0"/>
              <a:t>Brain 5 – </a:t>
            </a:r>
            <a:r>
              <a:rPr lang="en-US" dirty="0" err="1"/>
              <a:t>Medula</a:t>
            </a:r>
            <a:r>
              <a:rPr lang="en-US" dirty="0"/>
              <a:t> oblongata (brain stem) blue (controls heart + lung function), hippocampus, cerebellum</a:t>
            </a:r>
          </a:p>
          <a:p>
            <a:r>
              <a:rPr lang="en-US" b="0" dirty="0"/>
              <a:t>Brain 49 - </a:t>
            </a:r>
          </a:p>
          <a:p>
            <a:endParaRPr lang="en-US" dirty="0"/>
          </a:p>
          <a:p>
            <a:r>
              <a:rPr lang="en-US" dirty="0"/>
              <a:t>Parietal blue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79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8EDE01-27AB-BB4C-9C82-15F0B476D7D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62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02D4C-AA20-4A4B-B043-ACA0EAC23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D908DE-7D29-A440-8465-65670A615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40276-3F42-6548-AA0A-D7C907F4E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FB8D3-6C24-C842-9A02-62881643C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9406-78FA-7D4B-9C63-5A628999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07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5EBE-8984-0A46-BAF7-9F5FB06F9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BF270-7787-5D4D-A7D6-4CE3E74F4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8E489-14FA-0740-BC18-839522584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5B0E3-1827-9443-A7AB-DED91F8DE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2489-C872-0940-AC51-D40CD3C70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9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0BFC28-4CFE-FC48-9778-F451DD195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7E0CE0-D4F3-BD4C-8ABA-B6A8D16E2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CA2E4-30AD-A54E-8EFC-05864981F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F6A44-E717-EE4F-9E0A-804CF56C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3EEB4-9569-4448-9830-BE2828D6D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F8206-7A47-E742-906D-1CF36E938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813FE-6D5E-6A47-947E-E3D7CBE15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08206-7F19-1F4C-BF69-579BBFB21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46176-F29B-A348-A8FB-3F688A3B5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8F14F-7B29-6B4D-97C4-1D036CACE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6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559AE-D516-A541-A084-4C469033F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ED32-0B44-D94F-BE27-01DB437EC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989C1-B4C8-A148-B1BF-A07D6ABC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CEDF8-AEA0-944B-99AE-6BB14AF6C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3E817-E187-0844-9672-51B91A7F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59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ECD55-F99A-DC41-9B1E-2F5F4A04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8DCA-8E02-8C46-837B-3F8BB18F04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85425-645C-994A-8B81-84092BFE8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29132-4949-6749-AD3A-54BF9E97D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475E74-20CD-A843-9E70-7D3939D6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F1A28-2392-7248-A1E4-2F9256D34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6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15A01-A72C-B04B-95CD-6FD17B28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E2E76-CD08-E548-92A4-1D9102168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A3480-29FE-4346-95F7-04AECE9F6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C1CC06-8AA3-5A48-ADCE-12AB8797A5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FFA8AD-938A-844C-BB7D-AE5E41ACB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2D97E3-8B55-044C-86D8-5B94FCA89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F17C9A-2BF8-E74D-8103-F773DD47E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F6D32E-7977-C142-836F-A51B585D3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09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A10D-F654-C440-A939-4A239D24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005ED0-3C89-624A-BE31-107E48030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A8820A-1DFF-1C4E-B3BC-1F5DB807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D0952-A1C0-AC49-B02C-8287A2533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2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284F6A-E687-824B-A4B8-190259B7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C2B1F3-484A-774A-B679-D5C9F626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E5E8F-F056-954F-978B-F765DCE7F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9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857D-CA89-1F48-B69E-7D2111B5E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D6382-E22B-2E4E-BA6C-1DB87482B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BA311-E99A-E645-8288-8D82EA475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E92A1-6E8D-9A4B-826A-8917E5A2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1E992-CDF4-CF4D-A801-1F7DCA0C1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00A92-1C58-C642-856E-2FCE094A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290A-03E2-EB42-9337-B35AB28B6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3D65D8-0C7C-2147-8C37-1A64CBB61B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0399CB-3A42-9644-A2FD-11FD11BB8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1FA8A-58C2-CD4B-8D99-567B8725D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607F5-B170-A64D-B766-C65B7B73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DE7E6-7876-0F4F-874A-6CF669CE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8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6D3373-7809-914C-9184-05E360616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1D957-41DE-3B49-BD3E-F2FA44E6F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E47E2-CE76-AE40-81C0-6CB734AD6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6341D-3A77-EC4D-8415-FA74CE5E91F5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3513D-B78A-6246-84FE-836D2703B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47B70-41AE-B344-A31A-10C1E7E05D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0827F-EDBC-6B41-8A12-09583B25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6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57F6-8B64-574A-9CB9-AF43205B0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7719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MRI-Learn:</a:t>
            </a:r>
            <a:b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 Comprehensive Study of Alzheimer’s Disease Using Machine Learning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BF7BA-5E6D-2541-867F-5F060FABE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7394"/>
            <a:ext cx="9144000" cy="1655762"/>
          </a:xfrm>
        </p:spPr>
        <p:txBody>
          <a:bodyPr/>
          <a:lstStyle/>
          <a:p>
            <a:r>
              <a:rPr lang="en-US" i="1" dirty="0"/>
              <a:t>Term Project for CS289A, UC Berkeley</a:t>
            </a:r>
          </a:p>
          <a:p>
            <a:r>
              <a:rPr lang="en-US" dirty="0"/>
              <a:t>Nicolas Andrade</a:t>
            </a:r>
          </a:p>
          <a:p>
            <a:r>
              <a:rPr lang="en-US" dirty="0"/>
              <a:t>Sean Hooten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B77253-4B84-E94C-934B-75AEB42D4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225" y="4383156"/>
            <a:ext cx="5679550" cy="232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189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A2C6FA-E000-8D4D-BAE8-D4DB735F80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06" t="25866" b="29904"/>
          <a:stretch/>
        </p:blipFill>
        <p:spPr>
          <a:xfrm>
            <a:off x="1561514" y="3024554"/>
            <a:ext cx="4915486" cy="1617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86224-9B2B-924C-AB0D-19A21540E3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06" t="25866" b="29904"/>
          <a:stretch/>
        </p:blipFill>
        <p:spPr>
          <a:xfrm>
            <a:off x="1561514" y="1034561"/>
            <a:ext cx="4915486" cy="1617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2DC67A-8348-4C41-8406-BE261BA5B1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406" t="24978" b="30792"/>
          <a:stretch/>
        </p:blipFill>
        <p:spPr>
          <a:xfrm>
            <a:off x="1561514" y="4534378"/>
            <a:ext cx="4915486" cy="161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98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5781-1DF9-A143-ABCB-86ADE6AD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ROI Deep Neural Network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804610-73E3-6843-A168-E3DA9F157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17" y="1555185"/>
            <a:ext cx="11640714" cy="530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56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C5781-1DF9-A143-ABCB-86ADE6AD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ROI Deep Neural Network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A63D1A-02CC-B14A-9CCB-5191B5BD4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063" y="1764311"/>
            <a:ext cx="6185502" cy="46173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9F3F7B-7424-0B4B-AF25-DB72CA5AF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6328" y="4360619"/>
            <a:ext cx="3714847" cy="23779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910775-B9EA-7441-8213-7A0F976BC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6328" y="1641382"/>
            <a:ext cx="3660056" cy="23779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86C436-CCD5-F944-B533-FB2D8E349017}"/>
              </a:ext>
            </a:extLst>
          </p:cNvPr>
          <p:cNvSpPr txBox="1"/>
          <p:nvPr/>
        </p:nvSpPr>
        <p:spPr>
          <a:xfrm>
            <a:off x="8227712" y="1347860"/>
            <a:ext cx="3142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Training Accuracy Per Epoch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1687AF-5B2A-5445-B0ED-DE19902EC6E6}"/>
              </a:ext>
            </a:extLst>
          </p:cNvPr>
          <p:cNvSpPr txBox="1"/>
          <p:nvPr/>
        </p:nvSpPr>
        <p:spPr>
          <a:xfrm>
            <a:off x="8227712" y="4072985"/>
            <a:ext cx="3142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Validation Accuracy Per Epoch</a:t>
            </a:r>
          </a:p>
        </p:txBody>
      </p:sp>
    </p:spTree>
    <p:extLst>
      <p:ext uri="{BB962C8B-B14F-4D97-AF65-F5344CB8AC3E}">
        <p14:creationId xmlns:p14="http://schemas.microsoft.com/office/powerpoint/2010/main" val="3511626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DFE742-1864-EF41-BCB3-840C6E36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55" y="1603828"/>
            <a:ext cx="11925045" cy="525417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C62DCDD-C2DF-F649-B6DC-3388C6A0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3D ROI Convolutional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556168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C62DCDD-C2DF-F649-B6DC-3388C6A0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3D ROI Convolutional Neural Network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CBE3F0-AAD7-D348-BB10-5C81D9F49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226" y="1855303"/>
            <a:ext cx="6120945" cy="45465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48BA07-E914-BC47-8DF2-5C2F7E7C4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3602" y="1703940"/>
            <a:ext cx="3463510" cy="2192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901DB2-C15D-A04C-9D24-8CB8F2684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3602" y="4367107"/>
            <a:ext cx="3463510" cy="2204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843958-0FC8-2D43-8AFD-92504FCE2D1C}"/>
              </a:ext>
            </a:extLst>
          </p:cNvPr>
          <p:cNvSpPr txBox="1"/>
          <p:nvPr/>
        </p:nvSpPr>
        <p:spPr>
          <a:xfrm>
            <a:off x="8161448" y="1347860"/>
            <a:ext cx="3142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Training Accuracy Per Epoch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DBA348-6B39-4641-A2EA-40E2C00890A5}"/>
              </a:ext>
            </a:extLst>
          </p:cNvPr>
          <p:cNvSpPr txBox="1"/>
          <p:nvPr/>
        </p:nvSpPr>
        <p:spPr>
          <a:xfrm>
            <a:off x="8161448" y="4072985"/>
            <a:ext cx="3142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Validation Accuracy Per Epoch</a:t>
            </a:r>
          </a:p>
        </p:txBody>
      </p:sp>
    </p:spTree>
    <p:extLst>
      <p:ext uri="{BB962C8B-B14F-4D97-AF65-F5344CB8AC3E}">
        <p14:creationId xmlns:p14="http://schemas.microsoft.com/office/powerpoint/2010/main" val="1811905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C62DCDD-C2DF-F649-B6DC-3388C6A0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Full 3D MRI Convolutional Neural Network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610695-0B4B-8649-9272-14818DCAF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79" y="2010464"/>
            <a:ext cx="12004121" cy="39552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50A541-3521-0843-8925-8455684C2680}"/>
              </a:ext>
            </a:extLst>
          </p:cNvPr>
          <p:cNvSpPr txBox="1"/>
          <p:nvPr/>
        </p:nvSpPr>
        <p:spPr>
          <a:xfrm>
            <a:off x="838200" y="6147447"/>
            <a:ext cx="8363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RESULT: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66% Test Accuracy</a:t>
            </a:r>
          </a:p>
        </p:txBody>
      </p:sp>
    </p:spTree>
    <p:extLst>
      <p:ext uri="{BB962C8B-B14F-4D97-AF65-F5344CB8AC3E}">
        <p14:creationId xmlns:p14="http://schemas.microsoft.com/office/powerpoint/2010/main" val="3671549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C7481-4978-5A47-9EE2-AA61025B0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B5510-5427-894D-9795-C9703219D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" y="5565441"/>
            <a:ext cx="12058650" cy="1292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Data were provided by OASIS: Cross-Sectional: Principal Investigators: D. Marcus, R, Buckner, J, </a:t>
            </a:r>
            <a:r>
              <a:rPr lang="en-US" sz="2400" dirty="0" err="1"/>
              <a:t>Csernansky</a:t>
            </a:r>
            <a:r>
              <a:rPr lang="en-US" sz="2400" dirty="0"/>
              <a:t> J. Morris; P50 AG05681, P01 AG03991, P01 AG026276, R01 AG021910, P20 MH071616, U24 RR021382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5A4AD57-5801-FE49-89E1-7C729B148440}"/>
              </a:ext>
            </a:extLst>
          </p:cNvPr>
          <p:cNvSpPr txBox="1">
            <a:spLocks/>
          </p:cNvSpPr>
          <p:nvPr/>
        </p:nvSpPr>
        <p:spPr>
          <a:xfrm>
            <a:off x="838200" y="44418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Acknowledgements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CA1AD1D-B522-4F4A-B8CE-C1D5CE518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802337"/>
              </p:ext>
            </p:extLst>
          </p:nvPr>
        </p:nvGraphicFramePr>
        <p:xfrm>
          <a:off x="1800842" y="1690688"/>
          <a:ext cx="8167077" cy="242729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22359">
                  <a:extLst>
                    <a:ext uri="{9D8B030D-6E8A-4147-A177-3AD203B41FA5}">
                      <a16:colId xmlns:a16="http://schemas.microsoft.com/office/drawing/2014/main" val="757359907"/>
                    </a:ext>
                  </a:extLst>
                </a:gridCol>
                <a:gridCol w="2722359">
                  <a:extLst>
                    <a:ext uri="{9D8B030D-6E8A-4147-A177-3AD203B41FA5}">
                      <a16:colId xmlns:a16="http://schemas.microsoft.com/office/drawing/2014/main" val="2509685579"/>
                    </a:ext>
                  </a:extLst>
                </a:gridCol>
                <a:gridCol w="2722359">
                  <a:extLst>
                    <a:ext uri="{9D8B030D-6E8A-4147-A177-3AD203B41FA5}">
                      <a16:colId xmlns:a16="http://schemas.microsoft.com/office/drawing/2014/main" val="2661728311"/>
                    </a:ext>
                  </a:extLst>
                </a:gridCol>
              </a:tblGrid>
              <a:tr h="4801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Our 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[1] OASIS Dataset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36838668"/>
                  </a:ext>
                </a:extLst>
              </a:tr>
              <a:tr h="486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66.7% [79.5%]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70% [70.4%]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98854688"/>
                  </a:ext>
                </a:extLst>
              </a:tr>
              <a:tr h="486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ROI DNN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91669475"/>
                  </a:ext>
                </a:extLst>
              </a:tr>
              <a:tr h="486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3D ROI CNN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86001472"/>
                  </a:ext>
                </a:extLst>
              </a:tr>
              <a:tr h="486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Full 3D MRI CNN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6494682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4406BFC4-E606-1145-BE07-C074786AC0A1}"/>
              </a:ext>
            </a:extLst>
          </p:cNvPr>
          <p:cNvSpPr/>
          <p:nvPr/>
        </p:nvSpPr>
        <p:spPr>
          <a:xfrm>
            <a:off x="7391765" y="4117984"/>
            <a:ext cx="2576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[1] Wen, et al. </a:t>
            </a:r>
            <a:r>
              <a:rPr lang="en-US" b="1" dirty="0" err="1"/>
              <a:t>arxiv</a:t>
            </a:r>
            <a:r>
              <a:rPr lang="en-US" b="1" dirty="0"/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3582917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ain_Atlas2">
            <a:hlinkClick r:id="" action="ppaction://media"/>
            <a:extLst>
              <a:ext uri="{FF2B5EF4-FFF2-40B4-BE49-F238E27FC236}">
                <a16:creationId xmlns:a16="http://schemas.microsoft.com/office/drawing/2014/main" id="{A37E67C0-EE6C-A245-B602-8C1CCDF8F5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1866" r="8849"/>
          <a:stretch/>
        </p:blipFill>
        <p:spPr>
          <a:xfrm>
            <a:off x="6204856" y="1136717"/>
            <a:ext cx="5799910" cy="4876800"/>
          </a:xfrm>
          <a:prstGeom prst="rect">
            <a:avLst/>
          </a:prstGeom>
        </p:spPr>
      </p:pic>
      <p:pic>
        <p:nvPicPr>
          <p:cNvPr id="6" name="GMScan">
            <a:hlinkClick r:id="" action="ppaction://media"/>
            <a:extLst>
              <a:ext uri="{FF2B5EF4-FFF2-40B4-BE49-F238E27FC236}">
                <a16:creationId xmlns:a16="http://schemas.microsoft.com/office/drawing/2014/main" id="{E1636DB9-F8FA-6B47-AAE7-23A0085BEA8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11646" r="9247"/>
          <a:stretch/>
        </p:blipFill>
        <p:spPr>
          <a:xfrm>
            <a:off x="204652" y="1147183"/>
            <a:ext cx="5786845" cy="487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5CBC52-F53E-4347-9F86-1827FEBE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97" y="378188"/>
            <a:ext cx="10515600" cy="1325563"/>
          </a:xfrm>
        </p:spPr>
        <p:txBody>
          <a:bodyPr/>
          <a:lstStyle/>
          <a:p>
            <a:r>
              <a:rPr lang="en-US" b="1" dirty="0"/>
              <a:t>Typical Brain Scan and ROI Atlas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BDAC85-412D-1846-8250-ABF23C6EB125}"/>
              </a:ext>
            </a:extLst>
          </p:cNvPr>
          <p:cNvSpPr txBox="1"/>
          <p:nvPr/>
        </p:nvSpPr>
        <p:spPr>
          <a:xfrm>
            <a:off x="1947021" y="5403333"/>
            <a:ext cx="230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~290k non-zero voxels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19BF1-B304-0844-BF1F-B780B57F660C}"/>
              </a:ext>
            </a:extLst>
          </p:cNvPr>
          <p:cNvSpPr txBox="1"/>
          <p:nvPr/>
        </p:nvSpPr>
        <p:spPr>
          <a:xfrm>
            <a:off x="7705069" y="5403333"/>
            <a:ext cx="279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45 Regions of Interest (ROI)</a:t>
            </a:r>
          </a:p>
        </p:txBody>
      </p:sp>
    </p:spTree>
    <p:extLst>
      <p:ext uri="{BB962C8B-B14F-4D97-AF65-F5344CB8AC3E}">
        <p14:creationId xmlns:p14="http://schemas.microsoft.com/office/powerpoint/2010/main" val="185803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A505D-1A74-DC4D-90B6-F1A3C982F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OASIS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40C38-E7F8-194F-8E6B-455230A2D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9168" y="1776494"/>
            <a:ext cx="6844632" cy="4351338"/>
          </a:xfrm>
        </p:spPr>
        <p:txBody>
          <a:bodyPr/>
          <a:lstStyle/>
          <a:p>
            <a:r>
              <a:rPr lang="en-US" dirty="0"/>
              <a:t>Labels</a:t>
            </a:r>
          </a:p>
          <a:p>
            <a:pPr lvl="1"/>
            <a:r>
              <a:rPr lang="en-US" dirty="0"/>
              <a:t>Alzheimer's Disease (AD): </a:t>
            </a:r>
            <a:r>
              <a:rPr lang="en-US" b="1" u="sng" dirty="0"/>
              <a:t>96 Patients</a:t>
            </a:r>
          </a:p>
          <a:p>
            <a:pPr lvl="1"/>
            <a:r>
              <a:rPr lang="en-US" dirty="0"/>
              <a:t>Cognitively Normal (CN): </a:t>
            </a:r>
            <a:r>
              <a:rPr lang="en-US" b="1" u="sng" dirty="0"/>
              <a:t>97 Patients </a:t>
            </a:r>
            <a:r>
              <a:rPr lang="en-US" dirty="0"/>
              <a:t>(&gt;Age 59)</a:t>
            </a:r>
          </a:p>
          <a:p>
            <a:pPr lvl="1"/>
            <a:endParaRPr lang="en-US" dirty="0"/>
          </a:p>
          <a:p>
            <a:r>
              <a:rPr lang="en-US" dirty="0"/>
              <a:t>Background Data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Estimated intercranial volume (</a:t>
            </a:r>
            <a:r>
              <a:rPr lang="en-US" dirty="0" err="1"/>
              <a:t>eTIV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Normalized Whole-Brain Volume (</a:t>
            </a:r>
            <a:r>
              <a:rPr lang="en-US" dirty="0" err="1"/>
              <a:t>nWBV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ATLAS scaling factor (ASF)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7BF03-A107-804F-89D5-28F7BF960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75" y="1550650"/>
            <a:ext cx="3435425" cy="48249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859EDC-50C5-6E43-887C-8EE919978B97}"/>
              </a:ext>
            </a:extLst>
          </p:cNvPr>
          <p:cNvSpPr/>
          <p:nvPr/>
        </p:nvSpPr>
        <p:spPr>
          <a:xfrm>
            <a:off x="6096000" y="6472989"/>
            <a:ext cx="67457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0" dirty="0">
                <a:solidFill>
                  <a:srgbClr val="212529"/>
                </a:solidFill>
                <a:effectLst/>
              </a:rPr>
              <a:t>OASIS: Cross-Sectional: https://</a:t>
            </a:r>
            <a:r>
              <a:rPr lang="en-US" sz="1600" b="1" i="0" dirty="0" err="1">
                <a:solidFill>
                  <a:srgbClr val="212529"/>
                </a:solidFill>
                <a:effectLst/>
              </a:rPr>
              <a:t>doi.org</a:t>
            </a:r>
            <a:r>
              <a:rPr lang="en-US" sz="1600" b="1" i="0" dirty="0">
                <a:solidFill>
                  <a:srgbClr val="212529"/>
                </a:solidFill>
                <a:effectLst/>
              </a:rPr>
              <a:t>/10.1162/jocn.2007.19.9.1498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5681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3C346-75AE-EE42-85D0-037127BA7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SVM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4F4EFF-DB9D-6B46-8335-0875DE4C1CE5}"/>
              </a:ext>
            </a:extLst>
          </p:cNvPr>
          <p:cNvSpPr txBox="1"/>
          <p:nvPr/>
        </p:nvSpPr>
        <p:spPr>
          <a:xfrm>
            <a:off x="7882546" y="5679340"/>
            <a:ext cx="23211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~1200 Voxels</a:t>
            </a:r>
          </a:p>
          <a:p>
            <a:pPr algn="ctr"/>
            <a:r>
              <a:rPr lang="en-US" b="1" dirty="0"/>
              <a:t>Test Accuracy =  69.2%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8F7CC8F-D864-8446-825F-839588FA0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760" y="1442544"/>
            <a:ext cx="5760720" cy="38404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3684D99-823C-3440-A9A0-69764A0DC1B9}"/>
              </a:ext>
            </a:extLst>
          </p:cNvPr>
          <p:cNvSpPr txBox="1"/>
          <p:nvPr/>
        </p:nvSpPr>
        <p:spPr>
          <a:xfrm>
            <a:off x="2269495" y="5677010"/>
            <a:ext cx="23211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~290k Voxels</a:t>
            </a:r>
          </a:p>
          <a:p>
            <a:pPr algn="ctr"/>
            <a:r>
              <a:rPr lang="en-US" b="1" dirty="0"/>
              <a:t>Test Accuracy =  76.9%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120BC1-BD69-CB4E-A7F2-5C50FCA88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09" y="1442544"/>
            <a:ext cx="576072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6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VM_BrainCoeff">
            <a:hlinkClick r:id="" action="ppaction://media"/>
            <a:extLst>
              <a:ext uri="{FF2B5EF4-FFF2-40B4-BE49-F238E27FC236}">
                <a16:creationId xmlns:a16="http://schemas.microsoft.com/office/drawing/2014/main" id="{EBB1081D-8A09-9D45-B0BF-E19A3813CF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535" t="24580" r="8854" b="23142"/>
          <a:stretch/>
        </p:blipFill>
        <p:spPr>
          <a:xfrm>
            <a:off x="513346" y="2031673"/>
            <a:ext cx="9994233" cy="4321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068D60-9534-2244-A02F-43A01C5E4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SVM Brain Weights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52BCF1-0ECB-804B-A4C6-E446765F58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7479" t="9983" r="8334" b="7335"/>
          <a:stretch/>
        </p:blipFill>
        <p:spPr>
          <a:xfrm>
            <a:off x="10708488" y="2031673"/>
            <a:ext cx="1081569" cy="420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8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ECF6A0-85B5-D548-8676-D4CDD0873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2898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CA5CCC-DDFD-F44F-87B0-8454B86591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164" b="28148"/>
          <a:stretch/>
        </p:blipFill>
        <p:spPr>
          <a:xfrm>
            <a:off x="6101705" y="4389119"/>
            <a:ext cx="5486400" cy="170766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EC69843-DA21-C244-8D11-17FBE46E47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535" y="1128985"/>
            <a:ext cx="5486400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D4340D-6804-2E41-B299-39038C5075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5237" b="28335"/>
          <a:stretch/>
        </p:blipFill>
        <p:spPr>
          <a:xfrm>
            <a:off x="301534" y="4398609"/>
            <a:ext cx="5486400" cy="16981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C5781-1DF9-A143-ABCB-86ADE6AD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Eigen-Brains (PCA)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C32B3D-68F1-D041-B043-FF54DE911EC1}"/>
              </a:ext>
            </a:extLst>
          </p:cNvPr>
          <p:cNvSpPr txBox="1"/>
          <p:nvPr/>
        </p:nvSpPr>
        <p:spPr>
          <a:xfrm>
            <a:off x="2332456" y="1690688"/>
            <a:ext cx="142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Eigen-Brain 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82DBFC-0604-0A40-9B5C-E8C7121C124C}"/>
              </a:ext>
            </a:extLst>
          </p:cNvPr>
          <p:cNvSpPr txBox="1"/>
          <p:nvPr/>
        </p:nvSpPr>
        <p:spPr>
          <a:xfrm>
            <a:off x="8126921" y="1665566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Eigen-Brain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62AAEA-996F-AB49-9880-7B93F7AE9B33}"/>
              </a:ext>
            </a:extLst>
          </p:cNvPr>
          <p:cNvSpPr txBox="1"/>
          <p:nvPr/>
        </p:nvSpPr>
        <p:spPr>
          <a:xfrm>
            <a:off x="2334572" y="4029277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Eigen-Brain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C8C0CC-9C1F-B040-AC95-69D376774509}"/>
              </a:ext>
            </a:extLst>
          </p:cNvPr>
          <p:cNvSpPr txBox="1"/>
          <p:nvPr/>
        </p:nvSpPr>
        <p:spPr>
          <a:xfrm>
            <a:off x="8126920" y="4019787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Eigen-Brain 3</a:t>
            </a:r>
          </a:p>
        </p:txBody>
      </p:sp>
    </p:spTree>
    <p:extLst>
      <p:ext uri="{BB962C8B-B14F-4D97-AF65-F5344CB8AC3E}">
        <p14:creationId xmlns:p14="http://schemas.microsoft.com/office/powerpoint/2010/main" val="3320926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524FC52-84EC-DB41-A4E2-146F3BD7C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1600200"/>
            <a:ext cx="5486400" cy="3657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C31E17-A38E-464F-B04F-127E244FB0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</a:blip>
          <a:stretch>
            <a:fillRect/>
          </a:stretch>
        </p:blipFill>
        <p:spPr>
          <a:xfrm>
            <a:off x="3352800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54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52928-2FAF-C441-BF2B-ED00F844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158" y="473576"/>
            <a:ext cx="10515600" cy="1325563"/>
          </a:xfrm>
        </p:spPr>
        <p:txBody>
          <a:bodyPr/>
          <a:lstStyle/>
          <a:p>
            <a:r>
              <a:rPr lang="en-US" b="1" dirty="0"/>
              <a:t>PCA with forward step selection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9F22C-873F-0F43-A8D0-C335B25B7E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84"/>
          <a:stretch/>
        </p:blipFill>
        <p:spPr>
          <a:xfrm>
            <a:off x="1904592" y="1799139"/>
            <a:ext cx="8350731" cy="49723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1EA5B8-C05B-7346-A97C-F4E082691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592" y="1246909"/>
            <a:ext cx="8350731" cy="561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8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EC69843-DA21-C244-8D11-17FBE46E4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35" y="1128985"/>
            <a:ext cx="5486400" cy="3657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ECF6A0-85B5-D548-8676-D4CDD0873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2898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63AD75-4425-D443-A9F8-43226EE466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386" b="29499"/>
          <a:stretch/>
        </p:blipFill>
        <p:spPr>
          <a:xfrm>
            <a:off x="6095240" y="4363997"/>
            <a:ext cx="5486400" cy="172329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8C3D644-6EBE-3340-A43D-236F1EF530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5000" b="28571"/>
          <a:stretch/>
        </p:blipFill>
        <p:spPr>
          <a:xfrm>
            <a:off x="301535" y="4389120"/>
            <a:ext cx="5486400" cy="16981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C5781-1DF9-A143-ABCB-86ADE6AD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Best Eigen-Brains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C32B3D-68F1-D041-B043-FF54DE911EC1}"/>
              </a:ext>
            </a:extLst>
          </p:cNvPr>
          <p:cNvSpPr txBox="1"/>
          <p:nvPr/>
        </p:nvSpPr>
        <p:spPr>
          <a:xfrm>
            <a:off x="2334572" y="1690688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Eigen-Brain 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82DBFC-0604-0A40-9B5C-E8C7121C124C}"/>
              </a:ext>
            </a:extLst>
          </p:cNvPr>
          <p:cNvSpPr txBox="1"/>
          <p:nvPr/>
        </p:nvSpPr>
        <p:spPr>
          <a:xfrm>
            <a:off x="8126921" y="1665566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Eigen-Brain 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C62AAEA-996F-AB49-9880-7B93F7AE9B33}"/>
              </a:ext>
            </a:extLst>
          </p:cNvPr>
          <p:cNvSpPr txBox="1"/>
          <p:nvPr/>
        </p:nvSpPr>
        <p:spPr>
          <a:xfrm>
            <a:off x="2334572" y="4029277"/>
            <a:ext cx="1420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Eigen-Brain 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C8C0CC-9C1F-B040-AC95-69D376774509}"/>
              </a:ext>
            </a:extLst>
          </p:cNvPr>
          <p:cNvSpPr txBox="1"/>
          <p:nvPr/>
        </p:nvSpPr>
        <p:spPr>
          <a:xfrm>
            <a:off x="8126920" y="4019787"/>
            <a:ext cx="153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Eigen-Brain 49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3EADF-D23B-8C4F-AD92-BCA1C5A29D5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035" b="29795"/>
          <a:stretch/>
        </p:blipFill>
        <p:spPr>
          <a:xfrm>
            <a:off x="295631" y="4384320"/>
            <a:ext cx="5486400" cy="168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0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7313</TotalTime>
  <Words>1254</Words>
  <Application>Microsoft Macintosh PowerPoint</Application>
  <PresentationFormat>Widescreen</PresentationFormat>
  <Paragraphs>180</Paragraphs>
  <Slides>16</Slides>
  <Notes>14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MRI-Learn: A Comprehensive Study of Alzheimer’s Disease Using Machine Learning</vt:lpstr>
      <vt:lpstr>Typical Brain Scan and ROI Atlas</vt:lpstr>
      <vt:lpstr>OASIS Dataset</vt:lpstr>
      <vt:lpstr>SVM</vt:lpstr>
      <vt:lpstr>SVM Brain Weights</vt:lpstr>
      <vt:lpstr>Eigen-Brains (PCA)</vt:lpstr>
      <vt:lpstr>PowerPoint Presentation</vt:lpstr>
      <vt:lpstr>PCA with forward step selection</vt:lpstr>
      <vt:lpstr>Best Eigen-Brains</vt:lpstr>
      <vt:lpstr>PowerPoint Presentation</vt:lpstr>
      <vt:lpstr>ROI Deep Neural Network</vt:lpstr>
      <vt:lpstr>ROI Deep Neural Network Results</vt:lpstr>
      <vt:lpstr>3D ROI Convolutional Neural Network</vt:lpstr>
      <vt:lpstr>3D ROI Convolutional Neural Network Results</vt:lpstr>
      <vt:lpstr>Full 3D MRI Convolutional Neural Network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 Andrade</dc:creator>
  <cp:lastModifiedBy>Nicolas Andrade</cp:lastModifiedBy>
  <cp:revision>45</cp:revision>
  <dcterms:created xsi:type="dcterms:W3CDTF">2020-05-06T03:33:40Z</dcterms:created>
  <dcterms:modified xsi:type="dcterms:W3CDTF">2020-05-11T05:27:16Z</dcterms:modified>
</cp:coreProperties>
</file>

<file path=docProps/thumbnail.jpeg>
</file>